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Nunito Sans" panose="020F0502020204030204" pitchFamily="2" charset="0"/>
      <p:regular r:id="rId23"/>
    </p:embeddedFont>
    <p:embeddedFont>
      <p:font typeface="Nunito Sans Bold" panose="020B0604020202020204" charset="0"/>
      <p:regular r:id="rId24"/>
    </p:embeddedFont>
    <p:embeddedFont>
      <p:font typeface="Open Sans 1 Bold" panose="020B0604020202020204" charset="0"/>
      <p:regular r:id="rId25"/>
    </p:embeddedFont>
    <p:embeddedFont>
      <p:font typeface="Open Sans 2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9" d="100"/>
          <a:sy n="59" d="100"/>
        </p:scale>
        <p:origin x="27" y="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jpe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0.jpe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 rot="1239766">
            <a:off x="11104269" y="2542812"/>
            <a:ext cx="4803408" cy="9761726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538" r="-1538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 rot="1239766">
            <a:off x="14773803" y="-7187446"/>
            <a:ext cx="4803408" cy="9761726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14965" r="-14965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 rot="1239766">
            <a:off x="14848636" y="8093720"/>
            <a:ext cx="4803408" cy="9761726"/>
            <a:chOff x="0" y="0"/>
            <a:chExt cx="5001260" cy="1016381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5"/>
              <a:stretch>
                <a:fillRect l="-35025" r="-35025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 rot="1239766">
            <a:off x="18518170" y="-1636538"/>
            <a:ext cx="4803408" cy="9761726"/>
            <a:chOff x="0" y="0"/>
            <a:chExt cx="5001260" cy="1016381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6"/>
              <a:stretch>
                <a:fillRect l="-47311" r="-142028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 rot="1239766">
            <a:off x="8417949" y="-5521940"/>
            <a:ext cx="4803408" cy="9761726"/>
            <a:chOff x="0" y="0"/>
            <a:chExt cx="5001260" cy="1016381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7"/>
              <a:stretch>
                <a:fillRect l="-22561" r="-22561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028700" y="3886158"/>
            <a:ext cx="9410687" cy="5615097"/>
            <a:chOff x="0" y="0"/>
            <a:chExt cx="12547583" cy="7486796"/>
          </a:xfrm>
        </p:grpSpPr>
        <p:sp>
          <p:nvSpPr>
            <p:cNvPr id="18" name="TextBox 18"/>
            <p:cNvSpPr txBox="1"/>
            <p:nvPr/>
          </p:nvSpPr>
          <p:spPr>
            <a:xfrm>
              <a:off x="0" y="-228600"/>
              <a:ext cx="12547583" cy="5511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16800"/>
                </a:lnSpc>
                <a:spcBef>
                  <a:spcPct val="0"/>
                </a:spcBef>
              </a:pPr>
              <a:r>
                <a:rPr lang="en-US" sz="12000" b="1">
                  <a:solidFill>
                    <a:srgbClr val="000000"/>
                  </a:solidFill>
                  <a:latin typeface="Open Sans 1 Bold"/>
                  <a:ea typeface="Open Sans 1 Bold"/>
                  <a:cs typeface="Open Sans 1 Bold"/>
                  <a:sym typeface="Open Sans 1 Bold"/>
                </a:rPr>
                <a:t>Algoritmo Café</a:t>
              </a:r>
            </a:p>
          </p:txBody>
        </p:sp>
        <p:grpSp>
          <p:nvGrpSpPr>
            <p:cNvPr id="19" name="Group 19"/>
            <p:cNvGrpSpPr/>
            <p:nvPr/>
          </p:nvGrpSpPr>
          <p:grpSpPr>
            <a:xfrm>
              <a:off x="0" y="6114684"/>
              <a:ext cx="9554769" cy="1372112"/>
              <a:chOff x="0" y="0"/>
              <a:chExt cx="13327467" cy="191389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327467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3327467" h="1913890">
                    <a:moveTo>
                      <a:pt x="13203007" y="1913890"/>
                    </a:moveTo>
                    <a:lnTo>
                      <a:pt x="124460" y="1913890"/>
                    </a:lnTo>
                    <a:cubicBezTo>
                      <a:pt x="55880" y="1913890"/>
                      <a:pt x="0" y="1858010"/>
                      <a:pt x="0" y="1789430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3203008" y="0"/>
                    </a:lnTo>
                    <a:cubicBezTo>
                      <a:pt x="13271587" y="0"/>
                      <a:pt x="13327467" y="55880"/>
                      <a:pt x="13327467" y="124460"/>
                    </a:cubicBezTo>
                    <a:lnTo>
                      <a:pt x="13327467" y="1789430"/>
                    </a:lnTo>
                    <a:cubicBezTo>
                      <a:pt x="13327467" y="1858010"/>
                      <a:pt x="13271587" y="1913890"/>
                      <a:pt x="13203008" y="1913890"/>
                    </a:cubicBezTo>
                    <a:close/>
                  </a:path>
                </a:pathLst>
              </a:custGeom>
              <a:solidFill>
                <a:srgbClr val="A46F28"/>
              </a:solidFill>
            </p:spPr>
            <p:txBody>
              <a:bodyPr/>
              <a:lstStyle/>
              <a:p>
                <a:endParaRPr lang="es-MX"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754580" y="6433545"/>
              <a:ext cx="8045610" cy="718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53"/>
                </a:lnSpc>
                <a:spcBef>
                  <a:spcPct val="0"/>
                </a:spcBef>
              </a:pPr>
              <a:r>
                <a:rPr lang="en-US" sz="3252" b="1" spc="97">
                  <a:solidFill>
                    <a:srgbClr val="000000"/>
                  </a:solidFill>
                  <a:latin typeface="Nunito Sans Bold"/>
                  <a:ea typeface="Nunito Sans Bold"/>
                  <a:cs typeface="Nunito Sans Bold"/>
                  <a:sym typeface="Nunito Sans Bold"/>
                </a:rPr>
                <a:t>Estrellitas - 2025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8F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262" y="5143500"/>
            <a:ext cx="18911159" cy="5388807"/>
            <a:chOff x="0" y="0"/>
            <a:chExt cx="40858128" cy="11642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858129" cy="11642679"/>
            </a:xfrm>
            <a:custGeom>
              <a:avLst/>
              <a:gdLst/>
              <a:ahLst/>
              <a:cxnLst/>
              <a:rect l="l" t="t" r="r" b="b"/>
              <a:pathLst>
                <a:path w="40858129" h="11642679">
                  <a:moveTo>
                    <a:pt x="40733669" y="11642679"/>
                  </a:moveTo>
                  <a:lnTo>
                    <a:pt x="124460" y="11642679"/>
                  </a:lnTo>
                  <a:cubicBezTo>
                    <a:pt x="55880" y="11642679"/>
                    <a:pt x="0" y="11586799"/>
                    <a:pt x="0" y="115182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733669" y="0"/>
                  </a:lnTo>
                  <a:cubicBezTo>
                    <a:pt x="40802247" y="0"/>
                    <a:pt x="40858129" y="55880"/>
                    <a:pt x="40858129" y="124460"/>
                  </a:cubicBezTo>
                  <a:lnTo>
                    <a:pt x="40858129" y="11518219"/>
                  </a:lnTo>
                  <a:cubicBezTo>
                    <a:pt x="40858129" y="11586799"/>
                    <a:pt x="40802247" y="11642679"/>
                    <a:pt x="40733669" y="1164267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4" name="Freeform 4"/>
          <p:cNvSpPr/>
          <p:nvPr/>
        </p:nvSpPr>
        <p:spPr>
          <a:xfrm rot="-5400000">
            <a:off x="5078982" y="-206906"/>
            <a:ext cx="9258300" cy="10700811"/>
          </a:xfrm>
          <a:custGeom>
            <a:avLst/>
            <a:gdLst/>
            <a:ahLst/>
            <a:cxnLst/>
            <a:rect l="l" t="t" r="r" b="b"/>
            <a:pathLst>
              <a:path w="9258300" h="10700811">
                <a:moveTo>
                  <a:pt x="0" y="0"/>
                </a:moveTo>
                <a:lnTo>
                  <a:pt x="9258300" y="0"/>
                </a:lnTo>
                <a:lnTo>
                  <a:pt x="9258300" y="10700812"/>
                </a:lnTo>
                <a:lnTo>
                  <a:pt x="0" y="107008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418991" y="1092286"/>
            <a:ext cx="3725715" cy="24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Prototipo en Papel</a:t>
            </a:r>
          </a:p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(Bajo nivel)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8F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262" y="5143500"/>
            <a:ext cx="18911159" cy="5388807"/>
            <a:chOff x="0" y="0"/>
            <a:chExt cx="40858128" cy="11642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858129" cy="11642679"/>
            </a:xfrm>
            <a:custGeom>
              <a:avLst/>
              <a:gdLst/>
              <a:ahLst/>
              <a:cxnLst/>
              <a:rect l="l" t="t" r="r" b="b"/>
              <a:pathLst>
                <a:path w="40858129" h="11642679">
                  <a:moveTo>
                    <a:pt x="40733669" y="11642679"/>
                  </a:moveTo>
                  <a:lnTo>
                    <a:pt x="124460" y="11642679"/>
                  </a:lnTo>
                  <a:cubicBezTo>
                    <a:pt x="55880" y="11642679"/>
                    <a:pt x="0" y="11586799"/>
                    <a:pt x="0" y="115182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733669" y="0"/>
                  </a:lnTo>
                  <a:cubicBezTo>
                    <a:pt x="40802247" y="0"/>
                    <a:pt x="40858129" y="55880"/>
                    <a:pt x="40858129" y="124460"/>
                  </a:cubicBezTo>
                  <a:lnTo>
                    <a:pt x="40858129" y="11518219"/>
                  </a:lnTo>
                  <a:cubicBezTo>
                    <a:pt x="40858129" y="11586799"/>
                    <a:pt x="40802247" y="11642679"/>
                    <a:pt x="40733669" y="1164267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4" name="Freeform 4"/>
          <p:cNvSpPr/>
          <p:nvPr/>
        </p:nvSpPr>
        <p:spPr>
          <a:xfrm>
            <a:off x="4572998" y="371887"/>
            <a:ext cx="9651809" cy="9543226"/>
          </a:xfrm>
          <a:custGeom>
            <a:avLst/>
            <a:gdLst/>
            <a:ahLst/>
            <a:cxnLst/>
            <a:rect l="l" t="t" r="r" b="b"/>
            <a:pathLst>
              <a:path w="9651809" h="9543226">
                <a:moveTo>
                  <a:pt x="0" y="0"/>
                </a:moveTo>
                <a:lnTo>
                  <a:pt x="9651809" y="0"/>
                </a:lnTo>
                <a:lnTo>
                  <a:pt x="9651809" y="9543226"/>
                </a:lnTo>
                <a:lnTo>
                  <a:pt x="0" y="9543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418991" y="1092286"/>
            <a:ext cx="3725715" cy="24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Prototipo en Moqups</a:t>
            </a:r>
          </a:p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(Nivel medio)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8F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88262" y="5143500"/>
            <a:ext cx="18911159" cy="5388807"/>
            <a:chOff x="0" y="0"/>
            <a:chExt cx="40858128" cy="1164267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0858129" cy="11642679"/>
            </a:xfrm>
            <a:custGeom>
              <a:avLst/>
              <a:gdLst/>
              <a:ahLst/>
              <a:cxnLst/>
              <a:rect l="l" t="t" r="r" b="b"/>
              <a:pathLst>
                <a:path w="40858129" h="11642679">
                  <a:moveTo>
                    <a:pt x="40733669" y="11642679"/>
                  </a:moveTo>
                  <a:lnTo>
                    <a:pt x="124460" y="11642679"/>
                  </a:lnTo>
                  <a:cubicBezTo>
                    <a:pt x="55880" y="11642679"/>
                    <a:pt x="0" y="11586799"/>
                    <a:pt x="0" y="1151821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0733669" y="0"/>
                  </a:lnTo>
                  <a:cubicBezTo>
                    <a:pt x="40802247" y="0"/>
                    <a:pt x="40858129" y="55880"/>
                    <a:pt x="40858129" y="124460"/>
                  </a:cubicBezTo>
                  <a:lnTo>
                    <a:pt x="40858129" y="11518219"/>
                  </a:lnTo>
                  <a:cubicBezTo>
                    <a:pt x="40858129" y="11586799"/>
                    <a:pt x="40802247" y="11642679"/>
                    <a:pt x="40733669" y="11642679"/>
                  </a:cubicBezTo>
                  <a:close/>
                </a:path>
              </a:pathLst>
            </a:custGeom>
            <a:solidFill>
              <a:srgbClr val="F8F8F8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4" name="Freeform 4"/>
          <p:cNvSpPr/>
          <p:nvPr/>
        </p:nvSpPr>
        <p:spPr>
          <a:xfrm>
            <a:off x="4580016" y="1028700"/>
            <a:ext cx="12679284" cy="7940401"/>
          </a:xfrm>
          <a:custGeom>
            <a:avLst/>
            <a:gdLst/>
            <a:ahLst/>
            <a:cxnLst/>
            <a:rect l="l" t="t" r="r" b="b"/>
            <a:pathLst>
              <a:path w="12679284" h="7940401">
                <a:moveTo>
                  <a:pt x="0" y="0"/>
                </a:moveTo>
                <a:lnTo>
                  <a:pt x="12679284" y="0"/>
                </a:lnTo>
                <a:lnTo>
                  <a:pt x="12679284" y="7940401"/>
                </a:lnTo>
                <a:lnTo>
                  <a:pt x="0" y="79404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5" name="TextBox 5"/>
          <p:cNvSpPr txBox="1"/>
          <p:nvPr/>
        </p:nvSpPr>
        <p:spPr>
          <a:xfrm>
            <a:off x="418991" y="1092286"/>
            <a:ext cx="3725715" cy="249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Prototipo en Figma</a:t>
            </a:r>
          </a:p>
          <a:p>
            <a:pPr algn="ctr">
              <a:lnSpc>
                <a:spcPts val="5320"/>
              </a:lnSpc>
            </a:pPr>
            <a:r>
              <a:rPr lang="en-US" sz="3800" b="1">
                <a:solidFill>
                  <a:srgbClr val="000000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(Alto medio)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600916" y="1108260"/>
            <a:ext cx="5890541" cy="11971050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778" r="-32072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11721"/>
            <a:ext cx="7438840" cy="10275279"/>
            <a:chOff x="0" y="0"/>
            <a:chExt cx="1959201" cy="270624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9201" cy="2706246"/>
            </a:xfrm>
            <a:custGeom>
              <a:avLst/>
              <a:gdLst/>
              <a:ahLst/>
              <a:cxnLst/>
              <a:rect l="l" t="t" r="r" b="b"/>
              <a:pathLst>
                <a:path w="1959201" h="2706246">
                  <a:moveTo>
                    <a:pt x="0" y="0"/>
                  </a:moveTo>
                  <a:lnTo>
                    <a:pt x="1959201" y="0"/>
                  </a:lnTo>
                  <a:lnTo>
                    <a:pt x="1959201" y="2706246"/>
                  </a:lnTo>
                  <a:lnTo>
                    <a:pt x="0" y="2706246"/>
                  </a:ln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959201" cy="274434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30410" y="3204075"/>
            <a:ext cx="9043930" cy="315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39"/>
              </a:lnSpc>
              <a:spcBef>
                <a:spcPct val="0"/>
              </a:spcBef>
            </a:pPr>
            <a:r>
              <a:rPr lang="en-US" sz="9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Pruebas de usuario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14224" y="8285415"/>
            <a:ext cx="4076061" cy="727798"/>
            <a:chOff x="0" y="0"/>
            <a:chExt cx="8806451" cy="157243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806452" cy="1572430"/>
            </a:xfrm>
            <a:custGeom>
              <a:avLst/>
              <a:gdLst/>
              <a:ahLst/>
              <a:cxnLst/>
              <a:rect l="l" t="t" r="r" b="b"/>
              <a:pathLst>
                <a:path w="8806452" h="1572430">
                  <a:moveTo>
                    <a:pt x="8681991" y="1572430"/>
                  </a:moveTo>
                  <a:lnTo>
                    <a:pt x="124460" y="1572430"/>
                  </a:lnTo>
                  <a:cubicBezTo>
                    <a:pt x="55880" y="1572430"/>
                    <a:pt x="0" y="1516550"/>
                    <a:pt x="0" y="14479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81992" y="0"/>
                  </a:lnTo>
                  <a:cubicBezTo>
                    <a:pt x="8750571" y="0"/>
                    <a:pt x="8806452" y="55880"/>
                    <a:pt x="8806452" y="124460"/>
                  </a:cubicBezTo>
                  <a:lnTo>
                    <a:pt x="8806452" y="1447970"/>
                  </a:lnTo>
                  <a:cubicBezTo>
                    <a:pt x="8806452" y="1516550"/>
                    <a:pt x="8750571" y="1572430"/>
                    <a:pt x="8681992" y="1572430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4" name="Picture 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30"/>
                </p14:media>
              </p:ext>
            </p:extLst>
          </p:nvPr>
        </p:nvPicPr>
        <p:blipFill>
          <a:blip r:embed="rId6"/>
          <a:srcRect t="6707" b="13695"/>
          <a:stretch>
            <a:fillRect/>
          </a:stretch>
        </p:blipFill>
        <p:spPr>
          <a:xfrm>
            <a:off x="3914224" y="1523062"/>
            <a:ext cx="4076061" cy="576938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538890" y="8285415"/>
            <a:ext cx="4076061" cy="727798"/>
            <a:chOff x="0" y="0"/>
            <a:chExt cx="8806451" cy="157243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806452" cy="1572430"/>
            </a:xfrm>
            <a:custGeom>
              <a:avLst/>
              <a:gdLst/>
              <a:ahLst/>
              <a:cxnLst/>
              <a:rect l="l" t="t" r="r" b="b"/>
              <a:pathLst>
                <a:path w="8806452" h="1572430">
                  <a:moveTo>
                    <a:pt x="8681991" y="1572430"/>
                  </a:moveTo>
                  <a:lnTo>
                    <a:pt x="124460" y="1572430"/>
                  </a:lnTo>
                  <a:cubicBezTo>
                    <a:pt x="55880" y="1572430"/>
                    <a:pt x="0" y="1516550"/>
                    <a:pt x="0" y="144797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8681992" y="0"/>
                  </a:lnTo>
                  <a:cubicBezTo>
                    <a:pt x="8750571" y="0"/>
                    <a:pt x="8806452" y="55880"/>
                    <a:pt x="8806452" y="124460"/>
                  </a:cubicBezTo>
                  <a:lnTo>
                    <a:pt x="8806452" y="1447970"/>
                  </a:lnTo>
                  <a:cubicBezTo>
                    <a:pt x="8806452" y="1516550"/>
                    <a:pt x="8750571" y="1572430"/>
                    <a:pt x="8681992" y="1572430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</p:grpSp>
      <p:pic>
        <p:nvPicPr>
          <p:cNvPr id="7" name="Picture 7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rcRect r="11947" b="29894"/>
          <a:stretch>
            <a:fillRect/>
          </a:stretch>
        </p:blipFill>
        <p:spPr>
          <a:xfrm>
            <a:off x="10538890" y="1523062"/>
            <a:ext cx="4076061" cy="576938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4374007" y="8432144"/>
            <a:ext cx="315649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Papel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998673" y="8432144"/>
            <a:ext cx="3156495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Figma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100000">
                <p:cTn id="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1608" y="4040604"/>
            <a:ext cx="6540393" cy="1670124"/>
            <a:chOff x="0" y="0"/>
            <a:chExt cx="14130715" cy="36083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30714" cy="3608354"/>
            </a:xfrm>
            <a:custGeom>
              <a:avLst/>
              <a:gdLst/>
              <a:ahLst/>
              <a:cxnLst/>
              <a:rect l="l" t="t" r="r" b="b"/>
              <a:pathLst>
                <a:path w="14130714" h="3608354">
                  <a:moveTo>
                    <a:pt x="14006255" y="3608354"/>
                  </a:moveTo>
                  <a:lnTo>
                    <a:pt x="124460" y="3608354"/>
                  </a:lnTo>
                  <a:cubicBezTo>
                    <a:pt x="55880" y="3608354"/>
                    <a:pt x="0" y="3552474"/>
                    <a:pt x="0" y="34838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6255" y="0"/>
                  </a:lnTo>
                  <a:cubicBezTo>
                    <a:pt x="14074835" y="0"/>
                    <a:pt x="14130714" y="55880"/>
                    <a:pt x="14130714" y="124460"/>
                  </a:cubicBezTo>
                  <a:lnTo>
                    <a:pt x="14130714" y="3483894"/>
                  </a:lnTo>
                  <a:cubicBezTo>
                    <a:pt x="14130714" y="3552474"/>
                    <a:pt x="14074835" y="3608354"/>
                    <a:pt x="14006255" y="3608354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293148" y="5948853"/>
            <a:ext cx="6540393" cy="1670124"/>
            <a:chOff x="0" y="0"/>
            <a:chExt cx="14130715" cy="36083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4130714" cy="3608354"/>
            </a:xfrm>
            <a:custGeom>
              <a:avLst/>
              <a:gdLst/>
              <a:ahLst/>
              <a:cxnLst/>
              <a:rect l="l" t="t" r="r" b="b"/>
              <a:pathLst>
                <a:path w="14130714" h="3608354">
                  <a:moveTo>
                    <a:pt x="14006255" y="3608354"/>
                  </a:moveTo>
                  <a:lnTo>
                    <a:pt x="124460" y="3608354"/>
                  </a:lnTo>
                  <a:cubicBezTo>
                    <a:pt x="55880" y="3608354"/>
                    <a:pt x="0" y="3552474"/>
                    <a:pt x="0" y="34838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6255" y="0"/>
                  </a:lnTo>
                  <a:cubicBezTo>
                    <a:pt x="14074835" y="0"/>
                    <a:pt x="14130714" y="55880"/>
                    <a:pt x="14130714" y="124460"/>
                  </a:cubicBezTo>
                  <a:lnTo>
                    <a:pt x="14130714" y="3483894"/>
                  </a:lnTo>
                  <a:cubicBezTo>
                    <a:pt x="14130714" y="3552474"/>
                    <a:pt x="14074835" y="3608354"/>
                    <a:pt x="14006255" y="3608354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0625473" y="1028700"/>
            <a:ext cx="5890541" cy="11971050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14902" r="-221287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834688" y="7857103"/>
            <a:ext cx="6540393" cy="1670124"/>
            <a:chOff x="0" y="0"/>
            <a:chExt cx="14130715" cy="360835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130714" cy="3608354"/>
            </a:xfrm>
            <a:custGeom>
              <a:avLst/>
              <a:gdLst/>
              <a:ahLst/>
              <a:cxnLst/>
              <a:rect l="l" t="t" r="r" b="b"/>
              <a:pathLst>
                <a:path w="14130714" h="3608354">
                  <a:moveTo>
                    <a:pt x="14006255" y="3608354"/>
                  </a:moveTo>
                  <a:lnTo>
                    <a:pt x="124460" y="3608354"/>
                  </a:lnTo>
                  <a:cubicBezTo>
                    <a:pt x="55880" y="3608354"/>
                    <a:pt x="0" y="3552474"/>
                    <a:pt x="0" y="34838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6255" y="0"/>
                  </a:lnTo>
                  <a:cubicBezTo>
                    <a:pt x="14074835" y="0"/>
                    <a:pt x="14130714" y="55880"/>
                    <a:pt x="14130714" y="124460"/>
                  </a:cubicBezTo>
                  <a:lnTo>
                    <a:pt x="14130714" y="3483894"/>
                  </a:lnTo>
                  <a:cubicBezTo>
                    <a:pt x="14130714" y="3552474"/>
                    <a:pt x="14074835" y="3608354"/>
                    <a:pt x="14006255" y="3608354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2293148" y="4232208"/>
            <a:ext cx="5457313" cy="12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No resultaba práctico que los usuarios pudieran pedir comida para un día distinto al actual.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14768" y="1088394"/>
            <a:ext cx="9043930" cy="2716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0"/>
              </a:lnSpc>
              <a:spcBef>
                <a:spcPct val="0"/>
              </a:spcBef>
            </a:pPr>
            <a:r>
              <a:rPr lang="en-US" sz="78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Conclusiones de pruebas de usuario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834688" y="6140457"/>
            <a:ext cx="5457313" cy="12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Las opciones para pagar con tarjeta o efectivo no eran claras; el usuario podía seleccionar ambas en lugar de una sola.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376228" y="8048706"/>
            <a:ext cx="5457313" cy="12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El botón para seleccionar el tamaño de la bebida no se mantenía marcado una vez elegido, lo cual generaba confusión.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14804" y="4321946"/>
            <a:ext cx="427792" cy="100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 b="1">
                <a:solidFill>
                  <a:srgbClr val="6BAAC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37712" y="6197165"/>
            <a:ext cx="427792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6BAAC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2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079252" y="8193978"/>
            <a:ext cx="427792" cy="1002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60"/>
              </a:lnSpc>
            </a:pPr>
            <a:r>
              <a:rPr lang="en-US" sz="5900" b="1">
                <a:solidFill>
                  <a:srgbClr val="6BAAC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3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1608" y="4040604"/>
            <a:ext cx="6540393" cy="1670124"/>
            <a:chOff x="0" y="0"/>
            <a:chExt cx="14130715" cy="36083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30714" cy="3608354"/>
            </a:xfrm>
            <a:custGeom>
              <a:avLst/>
              <a:gdLst/>
              <a:ahLst/>
              <a:cxnLst/>
              <a:rect l="l" t="t" r="r" b="b"/>
              <a:pathLst>
                <a:path w="14130714" h="3608354">
                  <a:moveTo>
                    <a:pt x="14006255" y="3608354"/>
                  </a:moveTo>
                  <a:lnTo>
                    <a:pt x="124460" y="3608354"/>
                  </a:lnTo>
                  <a:cubicBezTo>
                    <a:pt x="55880" y="3608354"/>
                    <a:pt x="0" y="3552474"/>
                    <a:pt x="0" y="34838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6255" y="0"/>
                  </a:lnTo>
                  <a:cubicBezTo>
                    <a:pt x="14074835" y="0"/>
                    <a:pt x="14130714" y="55880"/>
                    <a:pt x="14130714" y="124460"/>
                  </a:cubicBezTo>
                  <a:lnTo>
                    <a:pt x="14130714" y="3483894"/>
                  </a:lnTo>
                  <a:cubicBezTo>
                    <a:pt x="14130714" y="3552474"/>
                    <a:pt x="14074835" y="3608354"/>
                    <a:pt x="14006255" y="3608354"/>
                  </a:cubicBezTo>
                  <a:close/>
                </a:path>
              </a:pathLst>
            </a:custGeom>
            <a:solidFill>
              <a:srgbClr val="CA9B69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802663" y="1879795"/>
            <a:ext cx="5890541" cy="119710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744" t="-10909" r="-14245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51608" y="6424899"/>
            <a:ext cx="6540393" cy="1670124"/>
            <a:chOff x="0" y="0"/>
            <a:chExt cx="14130715" cy="36083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30714" cy="3608354"/>
            </a:xfrm>
            <a:custGeom>
              <a:avLst/>
              <a:gdLst/>
              <a:ahLst/>
              <a:cxnLst/>
              <a:rect l="l" t="t" r="r" b="b"/>
              <a:pathLst>
                <a:path w="14130714" h="3608354">
                  <a:moveTo>
                    <a:pt x="14006255" y="3608354"/>
                  </a:moveTo>
                  <a:lnTo>
                    <a:pt x="124460" y="3608354"/>
                  </a:lnTo>
                  <a:cubicBezTo>
                    <a:pt x="55880" y="3608354"/>
                    <a:pt x="0" y="3552474"/>
                    <a:pt x="0" y="34838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6255" y="0"/>
                  </a:lnTo>
                  <a:cubicBezTo>
                    <a:pt x="14074835" y="0"/>
                    <a:pt x="14130714" y="55880"/>
                    <a:pt x="14130714" y="124460"/>
                  </a:cubicBezTo>
                  <a:lnTo>
                    <a:pt x="14130714" y="3483894"/>
                  </a:lnTo>
                  <a:cubicBezTo>
                    <a:pt x="14130714" y="3552474"/>
                    <a:pt x="14074835" y="3608354"/>
                    <a:pt x="14006255" y="3608354"/>
                  </a:cubicBezTo>
                  <a:close/>
                </a:path>
              </a:pathLst>
            </a:custGeom>
            <a:solidFill>
              <a:srgbClr val="80B6D0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9" name="Freeform 9"/>
          <p:cNvSpPr/>
          <p:nvPr/>
        </p:nvSpPr>
        <p:spPr>
          <a:xfrm>
            <a:off x="8607587" y="5710728"/>
            <a:ext cx="1880751" cy="800174"/>
          </a:xfrm>
          <a:custGeom>
            <a:avLst/>
            <a:gdLst/>
            <a:ahLst/>
            <a:cxnLst/>
            <a:rect l="l" t="t" r="r" b="b"/>
            <a:pathLst>
              <a:path w="1880751" h="800174">
                <a:moveTo>
                  <a:pt x="0" y="0"/>
                </a:moveTo>
                <a:lnTo>
                  <a:pt x="1880751" y="0"/>
                </a:lnTo>
                <a:lnTo>
                  <a:pt x="1880751" y="800175"/>
                </a:lnTo>
                <a:lnTo>
                  <a:pt x="0" y="80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10" name="TextBox 10"/>
          <p:cNvSpPr txBox="1"/>
          <p:nvPr/>
        </p:nvSpPr>
        <p:spPr>
          <a:xfrm>
            <a:off x="2293148" y="4232208"/>
            <a:ext cx="5457313" cy="12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No resultaba práctico que los usuarios pudieran pedir comida para un día distinto al actual.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4768" y="1778957"/>
            <a:ext cx="9043930" cy="1335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0"/>
              </a:lnSpc>
              <a:spcBef>
                <a:spcPct val="0"/>
              </a:spcBef>
            </a:pPr>
            <a:r>
              <a:rPr lang="en-US" sz="78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Cambios realizados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14804" y="4321946"/>
            <a:ext cx="427792" cy="100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 b="1">
                <a:solidFill>
                  <a:srgbClr val="6BAAC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93148" y="6616503"/>
            <a:ext cx="5457313" cy="12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Cambiamos la selección de la fecha por  selección de hora y adoptamos un diseño más intuitivo.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1608" y="4040604"/>
            <a:ext cx="6540393" cy="1670124"/>
            <a:chOff x="0" y="0"/>
            <a:chExt cx="14130715" cy="36083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30714" cy="3608354"/>
            </a:xfrm>
            <a:custGeom>
              <a:avLst/>
              <a:gdLst/>
              <a:ahLst/>
              <a:cxnLst/>
              <a:rect l="l" t="t" r="r" b="b"/>
              <a:pathLst>
                <a:path w="14130714" h="3608354">
                  <a:moveTo>
                    <a:pt x="14006255" y="3608354"/>
                  </a:moveTo>
                  <a:lnTo>
                    <a:pt x="124460" y="3608354"/>
                  </a:lnTo>
                  <a:cubicBezTo>
                    <a:pt x="55880" y="3608354"/>
                    <a:pt x="0" y="3552474"/>
                    <a:pt x="0" y="34838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6255" y="0"/>
                  </a:lnTo>
                  <a:cubicBezTo>
                    <a:pt x="14074835" y="0"/>
                    <a:pt x="14130714" y="55880"/>
                    <a:pt x="14130714" y="124460"/>
                  </a:cubicBezTo>
                  <a:lnTo>
                    <a:pt x="14130714" y="3483894"/>
                  </a:lnTo>
                  <a:cubicBezTo>
                    <a:pt x="14130714" y="3552474"/>
                    <a:pt x="14074835" y="3608354"/>
                    <a:pt x="14006255" y="3608354"/>
                  </a:cubicBezTo>
                  <a:close/>
                </a:path>
              </a:pathLst>
            </a:custGeom>
            <a:solidFill>
              <a:srgbClr val="CA9B69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993163" y="-2084353"/>
            <a:ext cx="5890541" cy="119710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281" r="-4508" b="-160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51608" y="6424899"/>
            <a:ext cx="6540393" cy="1670124"/>
            <a:chOff x="0" y="0"/>
            <a:chExt cx="14130715" cy="36083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30714" cy="3608354"/>
            </a:xfrm>
            <a:custGeom>
              <a:avLst/>
              <a:gdLst/>
              <a:ahLst/>
              <a:cxnLst/>
              <a:rect l="l" t="t" r="r" b="b"/>
              <a:pathLst>
                <a:path w="14130714" h="3608354">
                  <a:moveTo>
                    <a:pt x="14006255" y="3608354"/>
                  </a:moveTo>
                  <a:lnTo>
                    <a:pt x="124460" y="3608354"/>
                  </a:lnTo>
                  <a:cubicBezTo>
                    <a:pt x="55880" y="3608354"/>
                    <a:pt x="0" y="3552474"/>
                    <a:pt x="0" y="34838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6255" y="0"/>
                  </a:lnTo>
                  <a:cubicBezTo>
                    <a:pt x="14074835" y="0"/>
                    <a:pt x="14130714" y="55880"/>
                    <a:pt x="14130714" y="124460"/>
                  </a:cubicBezTo>
                  <a:lnTo>
                    <a:pt x="14130714" y="3483894"/>
                  </a:lnTo>
                  <a:cubicBezTo>
                    <a:pt x="14130714" y="3552474"/>
                    <a:pt x="14074835" y="3608354"/>
                    <a:pt x="14006255" y="3608354"/>
                  </a:cubicBezTo>
                  <a:close/>
                </a:path>
              </a:pathLst>
            </a:custGeom>
            <a:solidFill>
              <a:srgbClr val="80B6D0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14768" y="1778957"/>
            <a:ext cx="9043930" cy="1335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0"/>
              </a:lnSpc>
              <a:spcBef>
                <a:spcPct val="0"/>
              </a:spcBef>
            </a:pPr>
            <a:r>
              <a:rPr lang="en-US" sz="78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Cambios realizados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4804" y="4321946"/>
            <a:ext cx="427792" cy="100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 b="1">
                <a:solidFill>
                  <a:srgbClr val="6BAAC8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93148" y="6828449"/>
            <a:ext cx="5457313" cy="824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Agregamos un menú desplegable para seleccionar el método de pago.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93148" y="4232208"/>
            <a:ext cx="5457313" cy="12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Las opciones para pagar con tarjeta o efectivo no eran claras; el usuario podía seleccionar ambas en lugar de una sola.</a:t>
            </a:r>
          </a:p>
        </p:txBody>
      </p:sp>
      <p:sp>
        <p:nvSpPr>
          <p:cNvPr id="13" name="Freeform 13"/>
          <p:cNvSpPr/>
          <p:nvPr/>
        </p:nvSpPr>
        <p:spPr>
          <a:xfrm>
            <a:off x="8607587" y="5710728"/>
            <a:ext cx="1880751" cy="800174"/>
          </a:xfrm>
          <a:custGeom>
            <a:avLst/>
            <a:gdLst/>
            <a:ahLst/>
            <a:cxnLst/>
            <a:rect l="l" t="t" r="r" b="b"/>
            <a:pathLst>
              <a:path w="1880751" h="800174">
                <a:moveTo>
                  <a:pt x="0" y="0"/>
                </a:moveTo>
                <a:lnTo>
                  <a:pt x="1880751" y="0"/>
                </a:lnTo>
                <a:lnTo>
                  <a:pt x="1880751" y="800175"/>
                </a:lnTo>
                <a:lnTo>
                  <a:pt x="0" y="80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1608" y="4040604"/>
            <a:ext cx="6540393" cy="1670124"/>
            <a:chOff x="0" y="0"/>
            <a:chExt cx="14130715" cy="36083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4130714" cy="3608354"/>
            </a:xfrm>
            <a:custGeom>
              <a:avLst/>
              <a:gdLst/>
              <a:ahLst/>
              <a:cxnLst/>
              <a:rect l="l" t="t" r="r" b="b"/>
              <a:pathLst>
                <a:path w="14130714" h="3608354">
                  <a:moveTo>
                    <a:pt x="14006255" y="3608354"/>
                  </a:moveTo>
                  <a:lnTo>
                    <a:pt x="124460" y="3608354"/>
                  </a:lnTo>
                  <a:cubicBezTo>
                    <a:pt x="55880" y="3608354"/>
                    <a:pt x="0" y="3552474"/>
                    <a:pt x="0" y="34838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6255" y="0"/>
                  </a:lnTo>
                  <a:cubicBezTo>
                    <a:pt x="14074835" y="0"/>
                    <a:pt x="14130714" y="55880"/>
                    <a:pt x="14130714" y="124460"/>
                  </a:cubicBezTo>
                  <a:lnTo>
                    <a:pt x="14130714" y="3483894"/>
                  </a:lnTo>
                  <a:cubicBezTo>
                    <a:pt x="14130714" y="3552474"/>
                    <a:pt x="14074835" y="3608354"/>
                    <a:pt x="14006255" y="3608354"/>
                  </a:cubicBezTo>
                  <a:close/>
                </a:path>
              </a:pathLst>
            </a:custGeom>
            <a:solidFill>
              <a:srgbClr val="CA9B69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0802663" y="1274437"/>
            <a:ext cx="5890541" cy="11971050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t="-3314" r="-3009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51608" y="6424899"/>
            <a:ext cx="6540393" cy="1670124"/>
            <a:chOff x="0" y="0"/>
            <a:chExt cx="14130715" cy="360835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130714" cy="3608354"/>
            </a:xfrm>
            <a:custGeom>
              <a:avLst/>
              <a:gdLst/>
              <a:ahLst/>
              <a:cxnLst/>
              <a:rect l="l" t="t" r="r" b="b"/>
              <a:pathLst>
                <a:path w="14130714" h="3608354">
                  <a:moveTo>
                    <a:pt x="14006255" y="3608354"/>
                  </a:moveTo>
                  <a:lnTo>
                    <a:pt x="124460" y="3608354"/>
                  </a:lnTo>
                  <a:cubicBezTo>
                    <a:pt x="55880" y="3608354"/>
                    <a:pt x="0" y="3552474"/>
                    <a:pt x="0" y="3483894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006255" y="0"/>
                  </a:lnTo>
                  <a:cubicBezTo>
                    <a:pt x="14074835" y="0"/>
                    <a:pt x="14130714" y="55880"/>
                    <a:pt x="14130714" y="124460"/>
                  </a:cubicBezTo>
                  <a:lnTo>
                    <a:pt x="14130714" y="3483894"/>
                  </a:lnTo>
                  <a:cubicBezTo>
                    <a:pt x="14130714" y="3552474"/>
                    <a:pt x="14074835" y="3608354"/>
                    <a:pt x="14006255" y="3608354"/>
                  </a:cubicBezTo>
                  <a:close/>
                </a:path>
              </a:pathLst>
            </a:custGeom>
            <a:solidFill>
              <a:srgbClr val="A5AB6C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293148" y="4232208"/>
            <a:ext cx="5457313" cy="12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  <a:spcBef>
                <a:spcPct val="0"/>
              </a:spcBef>
            </a:pPr>
            <a:r>
              <a:rPr lang="en-US" sz="2400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El botón para seleccionar el tamaño de la bebida no se mantenía marcado una vez elegido, lo cual generaba confusión.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14768" y="1778957"/>
            <a:ext cx="9043930" cy="13353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20"/>
              </a:lnSpc>
              <a:spcBef>
                <a:spcPct val="0"/>
              </a:spcBef>
            </a:pPr>
            <a:r>
              <a:rPr lang="en-US" sz="78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Cambios realizados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14804" y="4321946"/>
            <a:ext cx="427792" cy="100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59"/>
              </a:lnSpc>
            </a:pPr>
            <a:r>
              <a:rPr lang="en-US" sz="5899" b="1">
                <a:solidFill>
                  <a:srgbClr val="A5AB6C"/>
                </a:solidFill>
                <a:latin typeface="Open Sans 2 Bold"/>
                <a:ea typeface="Open Sans 2 Bold"/>
                <a:cs typeface="Open Sans 2 Bold"/>
                <a:sym typeface="Open Sans 2 Bold"/>
              </a:rPr>
              <a:t>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93148" y="6616503"/>
            <a:ext cx="5457313" cy="1248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8F8F8"/>
                </a:solidFill>
                <a:latin typeface="Nunito Sans"/>
                <a:ea typeface="Nunito Sans"/>
                <a:cs typeface="Nunito Sans"/>
                <a:sym typeface="Nunito Sans"/>
              </a:rPr>
              <a:t>Agregamos un sombreado al botón de tamaño de bebida para resaltar el tamaño seleccionado.</a:t>
            </a:r>
          </a:p>
        </p:txBody>
      </p:sp>
      <p:sp>
        <p:nvSpPr>
          <p:cNvPr id="13" name="Freeform 13"/>
          <p:cNvSpPr/>
          <p:nvPr/>
        </p:nvSpPr>
        <p:spPr>
          <a:xfrm>
            <a:off x="8607587" y="5710728"/>
            <a:ext cx="1880751" cy="800174"/>
          </a:xfrm>
          <a:custGeom>
            <a:avLst/>
            <a:gdLst/>
            <a:ahLst/>
            <a:cxnLst/>
            <a:rect l="l" t="t" r="r" b="b"/>
            <a:pathLst>
              <a:path w="1880751" h="800174">
                <a:moveTo>
                  <a:pt x="0" y="0"/>
                </a:moveTo>
                <a:lnTo>
                  <a:pt x="1880751" y="0"/>
                </a:lnTo>
                <a:lnTo>
                  <a:pt x="1880751" y="800175"/>
                </a:lnTo>
                <a:lnTo>
                  <a:pt x="0" y="80017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01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766389" y="-351623"/>
            <a:ext cx="7865580" cy="10767407"/>
            <a:chOff x="0" y="0"/>
            <a:chExt cx="2071593" cy="283586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071593" cy="2835860"/>
            </a:xfrm>
            <a:custGeom>
              <a:avLst/>
              <a:gdLst/>
              <a:ahLst/>
              <a:cxnLst/>
              <a:rect l="l" t="t" r="r" b="b"/>
              <a:pathLst>
                <a:path w="2071593" h="2835860">
                  <a:moveTo>
                    <a:pt x="0" y="0"/>
                  </a:moveTo>
                  <a:lnTo>
                    <a:pt x="2071593" y="0"/>
                  </a:lnTo>
                  <a:lnTo>
                    <a:pt x="2071593" y="2835860"/>
                  </a:lnTo>
                  <a:lnTo>
                    <a:pt x="0" y="2835860"/>
                  </a:lnTo>
                  <a:close/>
                </a:path>
              </a:pathLst>
            </a:custGeom>
            <a:solidFill>
              <a:srgbClr val="948266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2071593" cy="287396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pic>
        <p:nvPicPr>
          <p:cNvPr id="5" name="Picture 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892"/>
          <a:stretch>
            <a:fillRect/>
          </a:stretch>
        </p:blipFill>
        <p:spPr>
          <a:xfrm>
            <a:off x="3312118" y="1102135"/>
            <a:ext cx="4036316" cy="815616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1701529" y="3477895"/>
            <a:ext cx="6262805" cy="315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39"/>
              </a:lnSpc>
              <a:spcBef>
                <a:spcPct val="0"/>
              </a:spcBef>
            </a:pPr>
            <a:r>
              <a:rPr lang="en-US" sz="9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Versión final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886352" y="1272903"/>
            <a:ext cx="5385637" cy="10944960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1403" r="-1403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548899" y="1177653"/>
            <a:ext cx="8852810" cy="4482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20"/>
              </a:lnSpc>
            </a:pPr>
            <a:r>
              <a:rPr lang="en-US" sz="9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Funcionalidades más presumibles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48899" y="6488578"/>
            <a:ext cx="8852810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1) </a:t>
            </a:r>
            <a:r>
              <a:rPr lang="en-US" sz="32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Escoger horario para recoger el pedido</a:t>
            </a:r>
          </a:p>
          <a:p>
            <a:pPr algn="l">
              <a:lnSpc>
                <a:spcPts val="4480"/>
              </a:lnSpc>
            </a:pPr>
            <a:r>
              <a:rPr lang="en-US" sz="32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2) </a:t>
            </a:r>
            <a:r>
              <a:rPr lang="en-US" sz="32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Adaptación de las bebidas al gusto del cliente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3) </a:t>
            </a:r>
            <a:r>
              <a:rPr lang="en-US" sz="32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Numeración de pedidos y notificación cuando cada pedido está listo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498524" y="7911431"/>
            <a:ext cx="5760776" cy="1346869"/>
            <a:chOff x="0" y="0"/>
            <a:chExt cx="12446330" cy="290995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446331" cy="2909951"/>
            </a:xfrm>
            <a:custGeom>
              <a:avLst/>
              <a:gdLst/>
              <a:ahLst/>
              <a:cxnLst/>
              <a:rect l="l" t="t" r="r" b="b"/>
              <a:pathLst>
                <a:path w="12446331" h="2909951">
                  <a:moveTo>
                    <a:pt x="12321870" y="2909951"/>
                  </a:moveTo>
                  <a:lnTo>
                    <a:pt x="124460" y="2909951"/>
                  </a:lnTo>
                  <a:cubicBezTo>
                    <a:pt x="55880" y="2909951"/>
                    <a:pt x="0" y="2854071"/>
                    <a:pt x="0" y="27854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21870" y="0"/>
                  </a:lnTo>
                  <a:cubicBezTo>
                    <a:pt x="12390451" y="0"/>
                    <a:pt x="12446331" y="55880"/>
                    <a:pt x="12446331" y="124460"/>
                  </a:cubicBezTo>
                  <a:lnTo>
                    <a:pt x="12446331" y="2785491"/>
                  </a:lnTo>
                  <a:cubicBezTo>
                    <a:pt x="12446331" y="2854071"/>
                    <a:pt x="12390451" y="2909951"/>
                    <a:pt x="12321870" y="2909951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1498524" y="6190748"/>
            <a:ext cx="5760776" cy="1346869"/>
            <a:chOff x="0" y="0"/>
            <a:chExt cx="12446330" cy="290995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446331" cy="2909951"/>
            </a:xfrm>
            <a:custGeom>
              <a:avLst/>
              <a:gdLst/>
              <a:ahLst/>
              <a:cxnLst/>
              <a:rect l="l" t="t" r="r" b="b"/>
              <a:pathLst>
                <a:path w="12446331" h="2909951">
                  <a:moveTo>
                    <a:pt x="12321870" y="2909951"/>
                  </a:moveTo>
                  <a:lnTo>
                    <a:pt x="124460" y="2909951"/>
                  </a:lnTo>
                  <a:cubicBezTo>
                    <a:pt x="55880" y="2909951"/>
                    <a:pt x="0" y="2854071"/>
                    <a:pt x="0" y="27854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21870" y="0"/>
                  </a:lnTo>
                  <a:cubicBezTo>
                    <a:pt x="12390451" y="0"/>
                    <a:pt x="12446331" y="55880"/>
                    <a:pt x="12446331" y="124460"/>
                  </a:cubicBezTo>
                  <a:lnTo>
                    <a:pt x="12446331" y="2785491"/>
                  </a:lnTo>
                  <a:cubicBezTo>
                    <a:pt x="12446331" y="2854071"/>
                    <a:pt x="12390451" y="2909951"/>
                    <a:pt x="12321870" y="2909951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1498524" y="4470066"/>
            <a:ext cx="5760776" cy="1346869"/>
            <a:chOff x="0" y="0"/>
            <a:chExt cx="12446330" cy="29099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446331" cy="2909951"/>
            </a:xfrm>
            <a:custGeom>
              <a:avLst/>
              <a:gdLst/>
              <a:ahLst/>
              <a:cxnLst/>
              <a:rect l="l" t="t" r="r" b="b"/>
              <a:pathLst>
                <a:path w="12446331" h="2909951">
                  <a:moveTo>
                    <a:pt x="12321870" y="2909951"/>
                  </a:moveTo>
                  <a:lnTo>
                    <a:pt x="124460" y="2909951"/>
                  </a:lnTo>
                  <a:cubicBezTo>
                    <a:pt x="55880" y="2909951"/>
                    <a:pt x="0" y="2854071"/>
                    <a:pt x="0" y="278549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2321870" y="0"/>
                  </a:lnTo>
                  <a:cubicBezTo>
                    <a:pt x="12390451" y="0"/>
                    <a:pt x="12446331" y="55880"/>
                    <a:pt x="12446331" y="124460"/>
                  </a:cubicBezTo>
                  <a:lnTo>
                    <a:pt x="12446331" y="2785491"/>
                  </a:lnTo>
                  <a:cubicBezTo>
                    <a:pt x="12446331" y="2854071"/>
                    <a:pt x="12390451" y="2909951"/>
                    <a:pt x="12321870" y="2909951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164514" y="857250"/>
            <a:ext cx="11094786" cy="31597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2739"/>
              </a:lnSpc>
              <a:spcBef>
                <a:spcPct val="0"/>
              </a:spcBef>
            </a:pPr>
            <a:r>
              <a:rPr lang="en-US" sz="9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Aprendizajes como equipo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286779" y="2283486"/>
            <a:ext cx="7052767" cy="7066896"/>
            <a:chOff x="0" y="0"/>
            <a:chExt cx="10143490" cy="1016381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b="-4528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t="-25540" b="-2554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557419" y="7947192"/>
            <a:ext cx="5642987" cy="1298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Aprender a escuchar las necesidades de nuestros usuarios y adaptar nuestra solución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124148" y="4653915"/>
            <a:ext cx="507625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Implementar pruebas de usuario a bajo nivel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498524" y="6374598"/>
            <a:ext cx="5642987" cy="931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Implementar de manera completa Figma para las pruebas de usuario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66563"/>
            <a:ext cx="19215959" cy="4332312"/>
            <a:chOff x="0" y="0"/>
            <a:chExt cx="41516658" cy="936009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516657" cy="9360091"/>
            </a:xfrm>
            <a:custGeom>
              <a:avLst/>
              <a:gdLst/>
              <a:ahLst/>
              <a:cxnLst/>
              <a:rect l="l" t="t" r="r" b="b"/>
              <a:pathLst>
                <a:path w="41516657" h="9360091">
                  <a:moveTo>
                    <a:pt x="41392199" y="9360091"/>
                  </a:moveTo>
                  <a:lnTo>
                    <a:pt x="124460" y="9360091"/>
                  </a:lnTo>
                  <a:cubicBezTo>
                    <a:pt x="55880" y="9360091"/>
                    <a:pt x="0" y="9304210"/>
                    <a:pt x="0" y="923563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392199" y="0"/>
                  </a:lnTo>
                  <a:cubicBezTo>
                    <a:pt x="41460778" y="0"/>
                    <a:pt x="41516657" y="55880"/>
                    <a:pt x="41516657" y="124460"/>
                  </a:cubicBezTo>
                  <a:lnTo>
                    <a:pt x="41516657" y="9235631"/>
                  </a:lnTo>
                  <a:cubicBezTo>
                    <a:pt x="41516657" y="9304210"/>
                    <a:pt x="41460778" y="9360091"/>
                    <a:pt x="41392199" y="9360091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1028700" y="1206833"/>
            <a:ext cx="7884988" cy="4769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39"/>
              </a:lnSpc>
              <a:spcBef>
                <a:spcPct val="0"/>
              </a:spcBef>
            </a:pPr>
            <a:r>
              <a:rPr lang="en-US" sz="9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¿Qué haríamos diferente?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5403" y="1378283"/>
            <a:ext cx="6973897" cy="6987868"/>
            <a:chOff x="0" y="0"/>
            <a:chExt cx="1014349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Freeform 7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t="-13423" b="-13423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Freeform 8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l="-48254" r="-48254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3984759" y="652160"/>
            <a:ext cx="4420066" cy="8982679"/>
            <a:chOff x="0" y="0"/>
            <a:chExt cx="500126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Freeform 4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7210" r="-721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883174" y="652160"/>
            <a:ext cx="4420066" cy="8982679"/>
            <a:chOff x="0" y="0"/>
            <a:chExt cx="5001260" cy="1016381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Freeform 7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4"/>
              <a:stretch>
                <a:fillRect l="-6026" r="-602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87577" y="7049230"/>
            <a:ext cx="19273375" cy="3770191"/>
            <a:chOff x="0" y="0"/>
            <a:chExt cx="41640705" cy="81456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1640705" cy="8145611"/>
            </a:xfrm>
            <a:custGeom>
              <a:avLst/>
              <a:gdLst/>
              <a:ahLst/>
              <a:cxnLst/>
              <a:rect l="l" t="t" r="r" b="b"/>
              <a:pathLst>
                <a:path w="41640705" h="8145611">
                  <a:moveTo>
                    <a:pt x="41516244" y="8145611"/>
                  </a:moveTo>
                  <a:lnTo>
                    <a:pt x="124460" y="8145611"/>
                  </a:lnTo>
                  <a:cubicBezTo>
                    <a:pt x="55880" y="8145611"/>
                    <a:pt x="0" y="8089730"/>
                    <a:pt x="0" y="802115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516244" y="0"/>
                  </a:lnTo>
                  <a:cubicBezTo>
                    <a:pt x="41584826" y="0"/>
                    <a:pt x="41640705" y="55880"/>
                    <a:pt x="41640705" y="124460"/>
                  </a:cubicBezTo>
                  <a:lnTo>
                    <a:pt x="41640705" y="8021151"/>
                  </a:lnTo>
                  <a:cubicBezTo>
                    <a:pt x="41640705" y="8089730"/>
                    <a:pt x="41584826" y="8145611"/>
                    <a:pt x="41516244" y="8145611"/>
                  </a:cubicBezTo>
                  <a:close/>
                </a:path>
              </a:pathLst>
            </a:custGeom>
            <a:solidFill>
              <a:srgbClr val="A46F28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775750" y="1156235"/>
            <a:ext cx="4159154" cy="8452439"/>
            <a:chOff x="0" y="0"/>
            <a:chExt cx="5001260" cy="101638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488" r="-2488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8051800"/>
            <a:ext cx="8765928" cy="1206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¿Cómo fue el proceso de desarrollo de Algoritmo Café?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520318"/>
            <a:ext cx="8266569" cy="3159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39"/>
              </a:lnSpc>
              <a:spcBef>
                <a:spcPct val="0"/>
              </a:spcBef>
            </a:pPr>
            <a:r>
              <a:rPr lang="en-US" sz="9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¿Cómo iteramos?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7054445"/>
          </a:xfrm>
          <a:custGeom>
            <a:avLst/>
            <a:gdLst/>
            <a:ahLst/>
            <a:cxnLst/>
            <a:rect l="l" t="t" r="r" b="b"/>
            <a:pathLst>
              <a:path w="18288000" h="7054445">
                <a:moveTo>
                  <a:pt x="0" y="0"/>
                </a:moveTo>
                <a:lnTo>
                  <a:pt x="18288000" y="0"/>
                </a:lnTo>
                <a:lnTo>
                  <a:pt x="18288000" y="7054445"/>
                </a:lnTo>
                <a:lnTo>
                  <a:pt x="0" y="7054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6521" b="-36521"/>
            </a:stretch>
          </a:blipFill>
        </p:spPr>
        <p:txBody>
          <a:bodyPr/>
          <a:lstStyle/>
          <a:p>
            <a:endParaRPr lang="es-MX"/>
          </a:p>
        </p:txBody>
      </p:sp>
      <p:sp>
        <p:nvSpPr>
          <p:cNvPr id="3" name="TextBox 3"/>
          <p:cNvSpPr txBox="1"/>
          <p:nvPr/>
        </p:nvSpPr>
        <p:spPr>
          <a:xfrm>
            <a:off x="854818" y="7577853"/>
            <a:ext cx="7035560" cy="155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39"/>
              </a:lnSpc>
              <a:spcBef>
                <a:spcPct val="0"/>
              </a:spcBef>
            </a:pPr>
            <a:r>
              <a:rPr lang="en-US" sz="9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Personas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-3169840" y="1509531"/>
            <a:ext cx="12671009" cy="7267937"/>
            <a:chOff x="0" y="0"/>
            <a:chExt cx="7981950" cy="4578350"/>
          </a:xfrm>
        </p:grpSpPr>
        <p:sp>
          <p:nvSpPr>
            <p:cNvPr id="3" name="Freeform 3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A46F28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6" name="Freeform 6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7" name="Freeform 7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2"/>
              <a:stretch>
                <a:fillRect t="-95468" b="-43910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89550" y="2774353"/>
            <a:ext cx="7554818" cy="6263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Juan Pérez, estudiante de licenciatura entre 19-26 años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Dispone de poco tiempo entre clases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Quiere llegar despierto y atento a su clase y examen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Quiere disfrutar una bebida a su gusto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marL="518160" lvl="1" indent="-259080" algn="l">
              <a:lnSpc>
                <a:spcPts val="3359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Paola Castro, profesora del ITAM de tiempo completo mayor a 30 años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Viene de lunes a viernes 8 horas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Imparte 4 clases a la semana</a:t>
            </a:r>
          </a:p>
          <a:p>
            <a:pPr marL="1036320" lvl="2" indent="-345440" algn="l">
              <a:lnSpc>
                <a:spcPts val="3359"/>
              </a:lnSpc>
              <a:buFont typeface="Arial"/>
              <a:buChar char="⚬"/>
            </a:pPr>
            <a:r>
              <a:rPr lang="en-US" sz="24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Quiere tener energía despues de estar en su oficina sentada mucho tiempo</a:t>
            </a: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  <a:p>
            <a:pPr algn="l">
              <a:lnSpc>
                <a:spcPts val="3359"/>
              </a:lnSpc>
            </a:pPr>
            <a:endParaRPr lang="en-US" sz="2400">
              <a:solidFill>
                <a:srgbClr val="000000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889550" y="1385706"/>
            <a:ext cx="6465109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  <a:spcBef>
                <a:spcPct val="0"/>
              </a:spcBef>
            </a:pPr>
            <a:r>
              <a:rPr lang="en-US" sz="63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Personas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2208135" y="4359338"/>
            <a:ext cx="4727315" cy="14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20"/>
              </a:lnSpc>
              <a:spcBef>
                <a:spcPct val="0"/>
              </a:spcBef>
            </a:pPr>
            <a:r>
              <a:rPr lang="en-US" sz="9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Backlog</a:t>
            </a:r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0907096" cy="10287000"/>
          </a:xfrm>
          <a:custGeom>
            <a:avLst/>
            <a:gdLst/>
            <a:ahLst/>
            <a:cxnLst/>
            <a:rect l="l" t="t" r="r" b="b"/>
            <a:pathLst>
              <a:path w="10907096" h="10287000">
                <a:moveTo>
                  <a:pt x="0" y="0"/>
                </a:moveTo>
                <a:lnTo>
                  <a:pt x="10907096" y="0"/>
                </a:lnTo>
                <a:lnTo>
                  <a:pt x="1090709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172" r="-7387"/>
            </a:stretch>
          </a:blipFill>
        </p:spPr>
        <p:txBody>
          <a:bodyPr/>
          <a:lstStyle/>
          <a:p>
            <a:endParaRPr lang="es-MX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99689" y="3277041"/>
            <a:ext cx="7057516" cy="2125501"/>
            <a:chOff x="0" y="0"/>
            <a:chExt cx="15247975" cy="45922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5247975" cy="4592210"/>
            </a:xfrm>
            <a:custGeom>
              <a:avLst/>
              <a:gdLst/>
              <a:ahLst/>
              <a:cxnLst/>
              <a:rect l="l" t="t" r="r" b="b"/>
              <a:pathLst>
                <a:path w="15247975" h="4592210">
                  <a:moveTo>
                    <a:pt x="15123516" y="4592210"/>
                  </a:moveTo>
                  <a:lnTo>
                    <a:pt x="124460" y="4592210"/>
                  </a:lnTo>
                  <a:cubicBezTo>
                    <a:pt x="55880" y="4592210"/>
                    <a:pt x="0" y="4536330"/>
                    <a:pt x="0" y="44677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23516" y="0"/>
                  </a:lnTo>
                  <a:cubicBezTo>
                    <a:pt x="15192096" y="0"/>
                    <a:pt x="15247975" y="55880"/>
                    <a:pt x="15247975" y="124460"/>
                  </a:cubicBezTo>
                  <a:lnTo>
                    <a:pt x="15247975" y="4467750"/>
                  </a:lnTo>
                  <a:cubicBezTo>
                    <a:pt x="15247975" y="4536330"/>
                    <a:pt x="15192096" y="4592210"/>
                    <a:pt x="15123516" y="4592210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599689" y="6110151"/>
            <a:ext cx="7057516" cy="2125501"/>
            <a:chOff x="0" y="0"/>
            <a:chExt cx="15247975" cy="459221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247975" cy="4592210"/>
            </a:xfrm>
            <a:custGeom>
              <a:avLst/>
              <a:gdLst/>
              <a:ahLst/>
              <a:cxnLst/>
              <a:rect l="l" t="t" r="r" b="b"/>
              <a:pathLst>
                <a:path w="15247975" h="4592210">
                  <a:moveTo>
                    <a:pt x="15123516" y="4592210"/>
                  </a:moveTo>
                  <a:lnTo>
                    <a:pt x="124460" y="4592210"/>
                  </a:lnTo>
                  <a:cubicBezTo>
                    <a:pt x="55880" y="4592210"/>
                    <a:pt x="0" y="4536330"/>
                    <a:pt x="0" y="446774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123516" y="0"/>
                  </a:lnTo>
                  <a:cubicBezTo>
                    <a:pt x="15192096" y="0"/>
                    <a:pt x="15247975" y="55880"/>
                    <a:pt x="15247975" y="124460"/>
                  </a:cubicBezTo>
                  <a:lnTo>
                    <a:pt x="15247975" y="4467750"/>
                  </a:lnTo>
                  <a:cubicBezTo>
                    <a:pt x="15247975" y="4536330"/>
                    <a:pt x="15192096" y="4592210"/>
                    <a:pt x="15123516" y="4592210"/>
                  </a:cubicBezTo>
                  <a:close/>
                </a:path>
              </a:pathLst>
            </a:custGeom>
            <a:solidFill>
              <a:srgbClr val="AC8F68"/>
            </a:solid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1385031" y="1160697"/>
            <a:ext cx="4174531" cy="8483690"/>
            <a:chOff x="0" y="0"/>
            <a:chExt cx="5001260" cy="1016381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000993" cy="10163632"/>
            </a:xfrm>
            <a:custGeom>
              <a:avLst/>
              <a:gdLst/>
              <a:ahLst/>
              <a:cxnLst/>
              <a:rect l="l" t="t" r="r" b="b"/>
              <a:pathLst>
                <a:path w="5000993" h="10163632">
                  <a:moveTo>
                    <a:pt x="0" y="0"/>
                  </a:moveTo>
                  <a:lnTo>
                    <a:pt x="5000993" y="0"/>
                  </a:lnTo>
                  <a:lnTo>
                    <a:pt x="5000993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l="-45" r="-4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Freeform 8"/>
            <p:cNvSpPr/>
            <p:nvPr/>
          </p:nvSpPr>
          <p:spPr>
            <a:xfrm>
              <a:off x="338760" y="288798"/>
              <a:ext cx="4330776" cy="9398000"/>
            </a:xfrm>
            <a:custGeom>
              <a:avLst/>
              <a:gdLst/>
              <a:ahLst/>
              <a:cxnLst/>
              <a:rect l="l" t="t" r="r" b="b"/>
              <a:pathLst>
                <a:path w="4330776" h="9398000">
                  <a:moveTo>
                    <a:pt x="3894366" y="9398000"/>
                  </a:moveTo>
                  <a:lnTo>
                    <a:pt x="436410" y="9398000"/>
                  </a:lnTo>
                  <a:cubicBezTo>
                    <a:pt x="195389" y="9398000"/>
                    <a:pt x="0" y="9202610"/>
                    <a:pt x="0" y="8961590"/>
                  </a:cubicBezTo>
                  <a:lnTo>
                    <a:pt x="0" y="436410"/>
                  </a:lnTo>
                  <a:cubicBezTo>
                    <a:pt x="0" y="195390"/>
                    <a:pt x="195389" y="0"/>
                    <a:pt x="436410" y="0"/>
                  </a:cubicBezTo>
                  <a:lnTo>
                    <a:pt x="861580" y="0"/>
                  </a:lnTo>
                  <a:cubicBezTo>
                    <a:pt x="902373" y="0"/>
                    <a:pt x="935444" y="33071"/>
                    <a:pt x="935444" y="73863"/>
                  </a:cubicBezTo>
                  <a:lnTo>
                    <a:pt x="935444" y="73863"/>
                  </a:lnTo>
                  <a:cubicBezTo>
                    <a:pt x="935444" y="225019"/>
                    <a:pt x="1057745" y="347688"/>
                    <a:pt x="1208913" y="348120"/>
                  </a:cubicBezTo>
                  <a:lnTo>
                    <a:pt x="3105874" y="353619"/>
                  </a:lnTo>
                  <a:cubicBezTo>
                    <a:pt x="3257651" y="354063"/>
                    <a:pt x="3380930" y="231140"/>
                    <a:pt x="3380930" y="79362"/>
                  </a:cubicBezTo>
                  <a:lnTo>
                    <a:pt x="3380930" y="73863"/>
                  </a:lnTo>
                  <a:cubicBezTo>
                    <a:pt x="3380930" y="33071"/>
                    <a:pt x="3414001" y="0"/>
                    <a:pt x="3454794" y="0"/>
                  </a:cubicBezTo>
                  <a:lnTo>
                    <a:pt x="3894366" y="0"/>
                  </a:lnTo>
                  <a:cubicBezTo>
                    <a:pt x="4135387" y="0"/>
                    <a:pt x="4330776" y="195390"/>
                    <a:pt x="4330776" y="436410"/>
                  </a:cubicBezTo>
                  <a:lnTo>
                    <a:pt x="4330776" y="8961603"/>
                  </a:lnTo>
                  <a:cubicBezTo>
                    <a:pt x="4330776" y="9202610"/>
                    <a:pt x="4135387" y="9398000"/>
                    <a:pt x="3894366" y="9398000"/>
                  </a:cubicBezTo>
                  <a:close/>
                </a:path>
              </a:pathLst>
            </a:custGeom>
            <a:blipFill>
              <a:blip r:embed="rId3"/>
              <a:stretch>
                <a:fillRect l="-2216" r="-2216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73765" y="3516866"/>
            <a:ext cx="6630508" cy="1353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Como usuario, quiero seleccionar sólo la hora de ir por mi pedido ya que es para ese mismo día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765" y="6234950"/>
            <a:ext cx="6883440" cy="1810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000000"/>
                </a:solidFill>
                <a:latin typeface="Nunito Sans"/>
                <a:ea typeface="Nunito Sans"/>
                <a:cs typeface="Nunito Sans"/>
                <a:sym typeface="Nunito Sans"/>
              </a:rPr>
              <a:t>Como usuario, solo quiero ver interruptores alado de “Efectivo” y “Tarjeta” para que sea más claro que solo quiero activar un método de pago y no también seleccionar los botones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50685" y="1218302"/>
            <a:ext cx="4727315" cy="1473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920"/>
              </a:lnSpc>
              <a:spcBef>
                <a:spcPct val="0"/>
              </a:spcBef>
            </a:pPr>
            <a:r>
              <a:rPr lang="en-US" sz="9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Backlog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C8F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0578340" y="1701155"/>
            <a:ext cx="6973897" cy="6987868"/>
            <a:chOff x="0" y="0"/>
            <a:chExt cx="10143490" cy="1016381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43351" cy="10163632"/>
            </a:xfrm>
            <a:custGeom>
              <a:avLst/>
              <a:gdLst/>
              <a:ahLst/>
              <a:cxnLst/>
              <a:rect l="l" t="t" r="r" b="b"/>
              <a:pathLst>
                <a:path w="10143351" h="10163632">
                  <a:moveTo>
                    <a:pt x="0" y="0"/>
                  </a:moveTo>
                  <a:lnTo>
                    <a:pt x="10143351" y="0"/>
                  </a:lnTo>
                  <a:lnTo>
                    <a:pt x="10143351" y="10163632"/>
                  </a:lnTo>
                  <a:lnTo>
                    <a:pt x="0" y="10163632"/>
                  </a:lnTo>
                  <a:close/>
                </a:path>
              </a:pathLst>
            </a:custGeom>
            <a:blipFill>
              <a:blip r:embed="rId2"/>
              <a:stretch>
                <a:fillRect t="-25" b="-25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4" name="Freeform 4"/>
            <p:cNvSpPr/>
            <p:nvPr/>
          </p:nvSpPr>
          <p:spPr>
            <a:xfrm>
              <a:off x="3149600" y="2368550"/>
              <a:ext cx="5156200" cy="6858000"/>
            </a:xfrm>
            <a:custGeom>
              <a:avLst/>
              <a:gdLst/>
              <a:ahLst/>
              <a:cxnLst/>
              <a:rect l="l" t="t" r="r" b="b"/>
              <a:pathLst>
                <a:path w="5156200" h="6858000">
                  <a:moveTo>
                    <a:pt x="0" y="0"/>
                  </a:moveTo>
                  <a:lnTo>
                    <a:pt x="5156200" y="0"/>
                  </a:lnTo>
                  <a:lnTo>
                    <a:pt x="5156200" y="6858000"/>
                  </a:lnTo>
                  <a:lnTo>
                    <a:pt x="0" y="6858000"/>
                  </a:lnTo>
                  <a:close/>
                </a:path>
              </a:pathLst>
            </a:custGeom>
            <a:blipFill>
              <a:blip r:embed="rId3"/>
              <a:stretch>
                <a:fillRect t="-6184" b="-6184"/>
              </a:stretch>
            </a:blipFill>
          </p:spPr>
          <p:txBody>
            <a:bodyPr/>
            <a:lstStyle/>
            <a:p>
              <a:endParaRPr lang="es-MX"/>
            </a:p>
          </p:txBody>
        </p:sp>
        <p:sp>
          <p:nvSpPr>
            <p:cNvPr id="5" name="Freeform 5"/>
            <p:cNvSpPr/>
            <p:nvPr/>
          </p:nvSpPr>
          <p:spPr>
            <a:xfrm>
              <a:off x="374650" y="673100"/>
              <a:ext cx="6318250" cy="8427288"/>
            </a:xfrm>
            <a:custGeom>
              <a:avLst/>
              <a:gdLst/>
              <a:ahLst/>
              <a:cxnLst/>
              <a:rect l="l" t="t" r="r" b="b"/>
              <a:pathLst>
                <a:path w="6318250" h="8427288">
                  <a:moveTo>
                    <a:pt x="2560460" y="1417091"/>
                  </a:moveTo>
                  <a:lnTo>
                    <a:pt x="2559050" y="8427288"/>
                  </a:lnTo>
                  <a:lnTo>
                    <a:pt x="0" y="8427288"/>
                  </a:lnTo>
                  <a:lnTo>
                    <a:pt x="0" y="0"/>
                  </a:lnTo>
                  <a:lnTo>
                    <a:pt x="6318250" y="0"/>
                  </a:lnTo>
                  <a:lnTo>
                    <a:pt x="6318250" y="1098550"/>
                  </a:lnTo>
                  <a:lnTo>
                    <a:pt x="2878087" y="1099439"/>
                  </a:lnTo>
                  <a:cubicBezTo>
                    <a:pt x="2702674" y="1099490"/>
                    <a:pt x="2560498" y="1241679"/>
                    <a:pt x="2560460" y="1417091"/>
                  </a:cubicBezTo>
                  <a:close/>
                </a:path>
              </a:pathLst>
            </a:custGeom>
            <a:blipFill>
              <a:blip r:embed="rId4"/>
              <a:stretch>
                <a:fillRect t="-21095" b="-21095"/>
              </a:stretch>
            </a:blipFill>
          </p:spPr>
          <p:txBody>
            <a:bodyPr/>
            <a:lstStyle/>
            <a:p>
              <a:endParaRPr lang="es-MX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0"/>
            <a:ext cx="7080704" cy="10309755"/>
            <a:chOff x="0" y="0"/>
            <a:chExt cx="1864877" cy="27153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864877" cy="2715326"/>
            </a:xfrm>
            <a:custGeom>
              <a:avLst/>
              <a:gdLst/>
              <a:ahLst/>
              <a:cxnLst/>
              <a:rect l="l" t="t" r="r" b="b"/>
              <a:pathLst>
                <a:path w="1864877" h="2715326">
                  <a:moveTo>
                    <a:pt x="0" y="0"/>
                  </a:moveTo>
                  <a:lnTo>
                    <a:pt x="1864877" y="0"/>
                  </a:lnTo>
                  <a:lnTo>
                    <a:pt x="1864877" y="2715326"/>
                  </a:lnTo>
                  <a:lnTo>
                    <a:pt x="0" y="271532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s-MX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864877" cy="27534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76613" y="5611961"/>
            <a:ext cx="5927477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  <a:spcBef>
                <a:spcPct val="0"/>
              </a:spcBef>
            </a:pPr>
            <a:r>
              <a:rPr lang="en-US" sz="27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Niveles bajo, medio y alto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8240" y="4004554"/>
            <a:ext cx="6837546" cy="15500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739"/>
              </a:lnSpc>
              <a:spcBef>
                <a:spcPct val="0"/>
              </a:spcBef>
            </a:pPr>
            <a:r>
              <a:rPr lang="en-US" sz="9099" b="1">
                <a:solidFill>
                  <a:srgbClr val="000000"/>
                </a:solidFill>
                <a:latin typeface="Nunito Sans Bold"/>
                <a:ea typeface="Nunito Sans Bold"/>
                <a:cs typeface="Nunito Sans Bold"/>
                <a:sym typeface="Nunito Sans Bold"/>
              </a:rPr>
              <a:t>Prototipos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436</Words>
  <Application>Microsoft Office PowerPoint</Application>
  <PresentationFormat>Personalizado</PresentationFormat>
  <Paragraphs>59</Paragraphs>
  <Slides>21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Open Sans 1 Bold</vt:lpstr>
      <vt:lpstr>Calibri</vt:lpstr>
      <vt:lpstr>Nunito Sans Bold</vt:lpstr>
      <vt:lpstr>Open Sans 2 Bold</vt:lpstr>
      <vt:lpstr>Nunito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ADSI - Estrellitas</dc:title>
  <cp:lastModifiedBy>MARIELA MEJIA GUTIERREZ</cp:lastModifiedBy>
  <cp:revision>1</cp:revision>
  <dcterms:created xsi:type="dcterms:W3CDTF">2006-08-16T00:00:00Z</dcterms:created>
  <dcterms:modified xsi:type="dcterms:W3CDTF">2025-05-28T02:11:51Z</dcterms:modified>
  <dc:identifier>DAGoqASh2Hk</dc:identifier>
</cp:coreProperties>
</file>